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03" r:id="rId2"/>
    <p:sldId id="408" r:id="rId3"/>
    <p:sldId id="395" r:id="rId4"/>
    <p:sldId id="407" r:id="rId5"/>
    <p:sldId id="390" r:id="rId6"/>
    <p:sldId id="406" r:id="rId7"/>
    <p:sldId id="409" r:id="rId8"/>
    <p:sldId id="393" r:id="rId9"/>
    <p:sldId id="404" r:id="rId10"/>
    <p:sldId id="401" r:id="rId11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all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ontserrat-Regular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all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ontserrat-Regular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all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ontserrat-Regular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all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ontserrat-Regular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all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ontserrat-Regular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all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ontserrat-Regular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all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ontserrat-Regular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all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ontserrat-Regular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all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ontserrat-Regula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DE"/>
    <a:srgbClr val="003E51"/>
    <a:srgbClr val="00B0B9"/>
    <a:srgbClr val="7A99AC"/>
    <a:srgbClr val="FFCD00"/>
    <a:srgbClr val="BDD1BA"/>
    <a:srgbClr val="C86019"/>
    <a:srgbClr val="F67B16"/>
    <a:srgbClr val="863F1E"/>
    <a:srgbClr val="3B3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0" autoAdjust="0"/>
    <p:restoredTop sz="94751"/>
  </p:normalViewPr>
  <p:slideViewPr>
    <p:cSldViewPr snapToGrid="0" snapToObjects="1">
      <p:cViewPr varScale="1">
        <p:scale>
          <a:sx n="85" d="100"/>
          <a:sy n="85" d="100"/>
        </p:scale>
        <p:origin x="1600" y="56"/>
      </p:cViewPr>
      <p:guideLst>
        <p:guide orient="horz" pos="432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Shape 17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8" name="Shape 17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7896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c Left Al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61" y="0"/>
            <a:ext cx="8203474" cy="1484083"/>
          </a:xfrm>
          <a:prstGeom prst="rect">
            <a:avLst/>
          </a:prstGeom>
        </p:spPr>
      </p:pic>
      <p:sp>
        <p:nvSpPr>
          <p:cNvPr id="24" name="Shape 24"/>
          <p:cNvSpPr>
            <a:spLocks noGrp="1"/>
          </p:cNvSpPr>
          <p:nvPr>
            <p:ph type="body" sz="half" idx="1"/>
          </p:nvPr>
        </p:nvSpPr>
        <p:spPr>
          <a:xfrm>
            <a:off x="1079897" y="6086476"/>
            <a:ext cx="14254126" cy="6252072"/>
          </a:xfrm>
          <a:prstGeom prst="rect">
            <a:avLst/>
          </a:prstGeom>
        </p:spPr>
        <p:txBody>
          <a:bodyPr numCol="2" spcCol="950275"/>
          <a:lstStyle>
            <a:lvl1pPr>
              <a:defRPr sz="2600" spc="0">
                <a:solidFill>
                  <a:srgbClr val="4E5461"/>
                </a:solidFill>
              </a:defRPr>
            </a:lvl1pPr>
            <a:lvl2pPr>
              <a:defRPr sz="2600" spc="0">
                <a:solidFill>
                  <a:srgbClr val="4E5461"/>
                </a:solidFill>
              </a:defRPr>
            </a:lvl2pPr>
            <a:lvl3pPr>
              <a:defRPr sz="2600" spc="0">
                <a:solidFill>
                  <a:srgbClr val="4E5461"/>
                </a:solidFill>
              </a:defRPr>
            </a:lvl3pPr>
            <a:lvl4pPr>
              <a:defRPr sz="2600" spc="0">
                <a:solidFill>
                  <a:srgbClr val="4E5461"/>
                </a:solidFill>
              </a:defRPr>
            </a:lvl4pPr>
            <a:lvl5pPr>
              <a:defRPr sz="2600" spc="0">
                <a:solidFill>
                  <a:srgbClr val="4E5461"/>
                </a:solidFill>
              </a:defRPr>
            </a:lvl5pPr>
          </a:lstStyle>
          <a:p>
            <a:r>
              <a:t>Text úrovne 1</a:t>
            </a:r>
          </a:p>
          <a:p>
            <a:pPr lvl="1"/>
            <a:r>
              <a:t>Text úrovne 2</a:t>
            </a:r>
          </a:p>
          <a:p>
            <a:pPr lvl="2"/>
            <a:r>
              <a:t>Text úrovne 3</a:t>
            </a:r>
          </a:p>
          <a:p>
            <a:pPr lvl="3"/>
            <a:r>
              <a:t>Text úrovne 4</a:t>
            </a:r>
          </a:p>
          <a:p>
            <a:pPr lvl="4"/>
            <a:r>
              <a:t>Text úrovne 5</a:t>
            </a:r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79897" y="932979"/>
            <a:ext cx="14254126" cy="5153496"/>
          </a:xfrm>
          <a:prstGeom prst="rect">
            <a:avLst/>
          </a:prstGeom>
        </p:spPr>
        <p:txBody>
          <a:bodyPr anchor="ctr"/>
          <a:lstStyle>
            <a:lvl1pPr algn="l">
              <a:defRPr sz="7000" spc="-210">
                <a:solidFill>
                  <a:srgbClr val="1C1D21"/>
                </a:solidFill>
              </a:defRPr>
            </a:lvl1pPr>
          </a:lstStyle>
          <a:p>
            <a:r>
              <a:rPr dirty="0"/>
              <a:t>Text </a:t>
            </a:r>
            <a:r>
              <a:rPr dirty="0" err="1"/>
              <a:t>názvu</a:t>
            </a:r>
            <a:endParaRPr dirty="0"/>
          </a:p>
        </p:txBody>
      </p:sp>
      <p:sp>
        <p:nvSpPr>
          <p:cNvPr id="26" name="Shape 26"/>
          <p:cNvSpPr/>
          <p:nvPr/>
        </p:nvSpPr>
        <p:spPr>
          <a:xfrm rot="16200000">
            <a:off x="16526542" y="11286244"/>
            <a:ext cx="166345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 spc="0">
                <a:solidFill>
                  <a:srgbClr val="9C9790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r>
              <a:rPr sz="2200" spc="300" baseline="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slide</a:t>
            </a:r>
          </a:p>
        </p:txBody>
      </p:sp>
      <p:sp>
        <p:nvSpPr>
          <p:cNvPr id="11" name="Shape 11"/>
          <p:cNvSpPr txBox="1">
            <a:spLocks/>
          </p:cNvSpPr>
          <p:nvPr userDrawn="1"/>
        </p:nvSpPr>
        <p:spPr>
          <a:xfrm rot="16200000">
            <a:off x="17133852" y="10849055"/>
            <a:ext cx="448841" cy="4411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uk-UA" sz="2200" b="0" i="0" u="none" strike="noStrike" cap="all" spc="0" normalizeH="0" baseline="0">
                <a:ln>
                  <a:noFill/>
                </a:ln>
                <a:solidFill>
                  <a:srgbClr val="9C9790"/>
                </a:solidFill>
                <a:effectLst/>
                <a:uFillTx/>
                <a:latin typeface="Arial" charset="0"/>
                <a:ea typeface="Montserrat-Bold"/>
                <a:cs typeface="Montserrat-Bold"/>
                <a:sym typeface="Montserrat-Bold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9pPr>
          </a:lstStyle>
          <a:p>
            <a:fld id="{86CB4B4D-7CA3-9044-876B-883B54F8677D}" type="slidenum">
              <a:rPr lang="uk-UA" sz="220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pPr/>
              <a:t>‹#›</a:t>
            </a:fld>
            <a:endParaRPr lang="uk-UA" sz="2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0728960" y="1328345"/>
            <a:ext cx="7167154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3200" b="0" i="0" u="none" strike="noStrike" cap="none" spc="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Shawn Berney - </a:t>
            </a:r>
            <a:r>
              <a:rPr kumimoji="0" lang="en-CA" sz="3200" b="0" i="0" u="none" strike="noStrike" cap="none" spc="0" normalizeH="0" baseline="0" dirty="0">
                <a:ln>
                  <a:noFill/>
                </a:ln>
                <a:solidFill>
                  <a:srgbClr val="7A99AC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MBA Thesis Proposal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03" y="3319805"/>
            <a:ext cx="8208270" cy="7063690"/>
          </a:xfrm>
          <a:prstGeom prst="rect">
            <a:avLst/>
          </a:prstGeom>
        </p:spPr>
      </p:pic>
      <p:sp>
        <p:nvSpPr>
          <p:cNvPr id="5" name="Shape 235"/>
          <p:cNvSpPr>
            <a:spLocks noGrp="1"/>
          </p:cNvSpPr>
          <p:nvPr>
            <p:ph type="title"/>
          </p:nvPr>
        </p:nvSpPr>
        <p:spPr>
          <a:xfrm>
            <a:off x="3200400" y="3621023"/>
            <a:ext cx="11887200" cy="6473954"/>
          </a:xfrm>
          <a:prstGeom prst="rect">
            <a:avLst/>
          </a:prstGeom>
          <a:ln w="50800">
            <a:noFill/>
          </a:ln>
        </p:spPr>
        <p:txBody>
          <a:bodyPr anchor="ctr"/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dirty="0"/>
              <a:t>Text názvu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83" y="932978"/>
            <a:ext cx="2131219" cy="877044"/>
          </a:xfrm>
          <a:prstGeom prst="rect">
            <a:avLst/>
          </a:prstGeom>
        </p:spPr>
      </p:pic>
      <p:sp>
        <p:nvSpPr>
          <p:cNvPr id="17" name="Shape 26"/>
          <p:cNvSpPr/>
          <p:nvPr userDrawn="1"/>
        </p:nvSpPr>
        <p:spPr>
          <a:xfrm rot="16200000">
            <a:off x="16526542" y="11286244"/>
            <a:ext cx="166345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 spc="0">
                <a:solidFill>
                  <a:srgbClr val="9C9790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r>
              <a:rPr sz="2200" spc="300" baseline="0" dirty="0">
                <a:latin typeface="Arial" charset="0"/>
              </a:rPr>
              <a:t>slide</a:t>
            </a:r>
          </a:p>
        </p:txBody>
      </p:sp>
      <p:sp>
        <p:nvSpPr>
          <p:cNvPr id="18" name="Shape 11"/>
          <p:cNvSpPr txBox="1">
            <a:spLocks/>
          </p:cNvSpPr>
          <p:nvPr userDrawn="1"/>
        </p:nvSpPr>
        <p:spPr>
          <a:xfrm rot="16200000">
            <a:off x="17133852" y="10849055"/>
            <a:ext cx="448841" cy="4411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uk-UA" sz="2200" b="0" i="0" u="none" strike="noStrike" cap="all" spc="0" normalizeH="0" baseline="0">
                <a:ln>
                  <a:noFill/>
                </a:ln>
                <a:solidFill>
                  <a:srgbClr val="9C9790"/>
                </a:solidFill>
                <a:effectLst/>
                <a:uFillTx/>
                <a:latin typeface="Arial" charset="0"/>
                <a:ea typeface="Montserrat-Bold"/>
                <a:cs typeface="Montserrat-Bold"/>
                <a:sym typeface="Montserrat-Bold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9pPr>
          </a:lstStyle>
          <a:p>
            <a:fld id="{86CB4B4D-7CA3-9044-876B-883B54F8677D}" type="slidenum">
              <a:rPr lang="uk-UA" sz="2200" smtClean="0"/>
              <a:pPr/>
              <a:t>‹#›</a:t>
            </a:fld>
            <a:endParaRPr lang="uk-UA" sz="2200" dirty="0"/>
          </a:p>
        </p:txBody>
      </p:sp>
    </p:spTree>
    <p:extLst>
      <p:ext uri="{BB962C8B-B14F-4D97-AF65-F5344CB8AC3E}">
        <p14:creationId xmlns:p14="http://schemas.microsoft.com/office/powerpoint/2010/main" val="85532051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eft Al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2488019"/>
          </a:xfrm>
          <a:prstGeom prst="rect">
            <a:avLst/>
          </a:prstGeom>
          <a:solidFill>
            <a:srgbClr val="FFF5DE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61" y="0"/>
            <a:ext cx="8203474" cy="1484083"/>
          </a:xfrm>
          <a:prstGeom prst="rect">
            <a:avLst/>
          </a:prstGeom>
        </p:spPr>
      </p:pic>
      <p:sp>
        <p:nvSpPr>
          <p:cNvPr id="26" name="Shape 26"/>
          <p:cNvSpPr/>
          <p:nvPr/>
        </p:nvSpPr>
        <p:spPr>
          <a:xfrm>
            <a:off x="993264" y="12756007"/>
            <a:ext cx="166345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200" spc="0">
                <a:solidFill>
                  <a:srgbClr val="9C9790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r>
              <a:rPr sz="2200" spc="300" baseline="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slide</a:t>
            </a:r>
          </a:p>
        </p:txBody>
      </p:sp>
      <p:sp>
        <p:nvSpPr>
          <p:cNvPr id="11" name="Shape 11"/>
          <p:cNvSpPr txBox="1">
            <a:spLocks/>
          </p:cNvSpPr>
          <p:nvPr userDrawn="1"/>
        </p:nvSpPr>
        <p:spPr>
          <a:xfrm>
            <a:off x="2138415" y="12756007"/>
            <a:ext cx="448841" cy="4411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uk-UA" sz="2200" b="0" i="0" u="none" strike="noStrike" cap="all" spc="0" normalizeH="0" baseline="0">
                <a:ln>
                  <a:noFill/>
                </a:ln>
                <a:solidFill>
                  <a:srgbClr val="9C9790"/>
                </a:solidFill>
                <a:effectLst/>
                <a:uFillTx/>
                <a:latin typeface="Arial" charset="0"/>
                <a:ea typeface="Montserrat-Bold"/>
                <a:cs typeface="Montserrat-Bold"/>
                <a:sym typeface="Montserrat-Bold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9pPr>
          </a:lstStyle>
          <a:p>
            <a:fld id="{86CB4B4D-7CA3-9044-876B-883B54F8677D}" type="slidenum">
              <a:rPr lang="uk-UA" sz="220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pPr/>
              <a:t>‹#›</a:t>
            </a:fld>
            <a:endParaRPr lang="uk-UA" sz="2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0744200" y="1328345"/>
            <a:ext cx="7151914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3200" b="0" i="0" u="none" strike="noStrike" cap="none" spc="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Shawn Berney - </a:t>
            </a:r>
            <a:r>
              <a:rPr kumimoji="0" lang="en-CA" sz="3200" b="0" i="0" u="none" strike="noStrike" cap="none" spc="0" normalizeH="0" baseline="0" dirty="0">
                <a:ln>
                  <a:noFill/>
                </a:ln>
                <a:solidFill>
                  <a:srgbClr val="7A99AC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MBA Thesis Proposal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4121" y="932979"/>
            <a:ext cx="6196084" cy="11227981"/>
          </a:xfrm>
          <a:prstGeom prst="rect">
            <a:avLst/>
          </a:prstGeom>
          <a:solidFill>
            <a:srgbClr val="BDD1B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-15608" y="2470330"/>
            <a:ext cx="6197571" cy="0"/>
          </a:xfrm>
          <a:prstGeom prst="line">
            <a:avLst/>
          </a:prstGeom>
          <a:noFill/>
          <a:ln w="25400" cap="flat">
            <a:solidFill>
              <a:srgbClr val="FFF5DE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5027399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319249" y="1759000"/>
            <a:ext cx="15649502" cy="8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rPr dirty="0"/>
              <a:t>Text názvu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320181" y="6858001"/>
            <a:ext cx="15647640" cy="50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rPr dirty="0"/>
              <a:t>Text úrovne 1</a:t>
            </a:r>
          </a:p>
          <a:p>
            <a:pPr lvl="1"/>
            <a:r>
              <a:rPr dirty="0"/>
              <a:t>Text úrovne 2</a:t>
            </a:r>
          </a:p>
          <a:p>
            <a:pPr lvl="2"/>
            <a:r>
              <a:rPr dirty="0"/>
              <a:t>Text úrovne 3</a:t>
            </a:r>
          </a:p>
          <a:p>
            <a:pPr lvl="3"/>
            <a:r>
              <a:rPr dirty="0"/>
              <a:t>Text úrovne 4</a:t>
            </a:r>
          </a:p>
          <a:p>
            <a:pPr lvl="4"/>
            <a:r>
              <a:rPr dirty="0"/>
              <a:t>Text úrovne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6399288" y="1758999"/>
            <a:ext cx="448841" cy="4411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kumimoji="0" lang="uk-UA" sz="2200" b="0" i="0" u="none" strike="noStrike" cap="all" spc="0" normalizeH="0" baseline="0">
                <a:ln>
                  <a:noFill/>
                </a:ln>
                <a:solidFill>
                  <a:srgbClr val="9C9790"/>
                </a:solidFill>
                <a:effectLst/>
                <a:uFillTx/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pPr algn="l"/>
            <a:fld id="{86CB4B4D-7CA3-9044-876B-883B54F8677D}" type="slidenum">
              <a:rPr lang="uk-UA"/>
              <a:pPr algn="l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49" r:id="rId2"/>
    <p:sldLayoutId id="2147483650" r:id="rId3"/>
    <p:sldLayoutId id="2147483705" r:id="rId4"/>
    <p:sldLayoutId id="2147483706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-110" baseline="0">
          <a:ln>
            <a:noFill/>
          </a:ln>
          <a:solidFill>
            <a:srgbClr val="000000"/>
          </a:solidFill>
          <a:uFillTx/>
          <a:latin typeface="Arial" charset="0"/>
          <a:ea typeface="Lora"/>
          <a:cs typeface="Lora"/>
          <a:sym typeface="Lora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-110" baseline="0">
          <a:ln>
            <a:noFill/>
          </a:ln>
          <a:solidFill>
            <a:srgbClr val="000000"/>
          </a:solidFill>
          <a:uFillTx/>
          <a:latin typeface="Lora"/>
          <a:ea typeface="Lora"/>
          <a:cs typeface="Lora"/>
          <a:sym typeface="Lora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-110" baseline="0">
          <a:ln>
            <a:noFill/>
          </a:ln>
          <a:solidFill>
            <a:srgbClr val="000000"/>
          </a:solidFill>
          <a:uFillTx/>
          <a:latin typeface="Lora"/>
          <a:ea typeface="Lora"/>
          <a:cs typeface="Lora"/>
          <a:sym typeface="Lora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-110" baseline="0">
          <a:ln>
            <a:noFill/>
          </a:ln>
          <a:solidFill>
            <a:srgbClr val="000000"/>
          </a:solidFill>
          <a:uFillTx/>
          <a:latin typeface="Lora"/>
          <a:ea typeface="Lora"/>
          <a:cs typeface="Lora"/>
          <a:sym typeface="Lora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-110" baseline="0">
          <a:ln>
            <a:noFill/>
          </a:ln>
          <a:solidFill>
            <a:srgbClr val="000000"/>
          </a:solidFill>
          <a:uFillTx/>
          <a:latin typeface="Lora"/>
          <a:ea typeface="Lora"/>
          <a:cs typeface="Lora"/>
          <a:sym typeface="Lora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-110" baseline="0">
          <a:ln>
            <a:noFill/>
          </a:ln>
          <a:solidFill>
            <a:srgbClr val="000000"/>
          </a:solidFill>
          <a:uFillTx/>
          <a:latin typeface="Lora"/>
          <a:ea typeface="Lora"/>
          <a:cs typeface="Lora"/>
          <a:sym typeface="Lora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-110" baseline="0">
          <a:ln>
            <a:noFill/>
          </a:ln>
          <a:solidFill>
            <a:srgbClr val="000000"/>
          </a:solidFill>
          <a:uFillTx/>
          <a:latin typeface="Lora"/>
          <a:ea typeface="Lora"/>
          <a:cs typeface="Lora"/>
          <a:sym typeface="Lora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-110" baseline="0">
          <a:ln>
            <a:noFill/>
          </a:ln>
          <a:solidFill>
            <a:srgbClr val="000000"/>
          </a:solidFill>
          <a:uFillTx/>
          <a:latin typeface="Lora"/>
          <a:ea typeface="Lora"/>
          <a:cs typeface="Lora"/>
          <a:sym typeface="Lora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-110" baseline="0">
          <a:ln>
            <a:noFill/>
          </a:ln>
          <a:solidFill>
            <a:srgbClr val="000000"/>
          </a:solidFill>
          <a:uFillTx/>
          <a:latin typeface="Lora"/>
          <a:ea typeface="Lora"/>
          <a:cs typeface="Lora"/>
          <a:sym typeface="Lora"/>
        </a:defRPr>
      </a:lvl9pPr>
    </p:titleStyle>
    <p:body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53585F"/>
          </a:solidFill>
          <a:uFillTx/>
          <a:latin typeface="Arial" charset="0"/>
          <a:ea typeface="+mj-ea"/>
          <a:cs typeface="+mj-cs"/>
          <a:sym typeface="Karla"/>
        </a:defRPr>
      </a:lvl1pPr>
      <a:lvl2pPr marL="0" marR="0" indent="228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53585F"/>
          </a:solidFill>
          <a:uFillTx/>
          <a:latin typeface="Arial" charset="0"/>
          <a:ea typeface="+mj-ea"/>
          <a:cs typeface="+mj-cs"/>
          <a:sym typeface="Karla"/>
        </a:defRPr>
      </a:lvl2pPr>
      <a:lvl3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53585F"/>
          </a:solidFill>
          <a:uFillTx/>
          <a:latin typeface="Arial" charset="0"/>
          <a:ea typeface="+mj-ea"/>
          <a:cs typeface="+mj-cs"/>
          <a:sym typeface="Karla"/>
        </a:defRPr>
      </a:lvl3pPr>
      <a:lvl4pPr marL="0" marR="0" indent="685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53585F"/>
          </a:solidFill>
          <a:uFillTx/>
          <a:latin typeface="Arial" charset="0"/>
          <a:ea typeface="+mj-ea"/>
          <a:cs typeface="+mj-cs"/>
          <a:sym typeface="Karla"/>
        </a:defRPr>
      </a:lvl4pPr>
      <a:lvl5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53585F"/>
          </a:solidFill>
          <a:uFillTx/>
          <a:latin typeface="Arial" charset="0"/>
          <a:ea typeface="+mj-ea"/>
          <a:cs typeface="+mj-cs"/>
          <a:sym typeface="Karla"/>
        </a:defRPr>
      </a:lvl5pPr>
      <a:lvl6pPr marL="0" marR="0" indent="1143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Karla"/>
        </a:defRPr>
      </a:lvl6pPr>
      <a:lvl7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Karla"/>
        </a:defRPr>
      </a:lvl7pPr>
      <a:lvl8pPr marL="0" marR="0" indent="1600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Karla"/>
        </a:defRPr>
      </a:lvl8pPr>
      <a:lvl9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Karla"/>
        </a:defRPr>
      </a:lvl9pPr>
    </p:bodyStyle>
    <p:otherStyle>
      <a:lvl1pPr marL="0" marR="0" indent="0" algn="r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all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Bold"/>
        </a:defRPr>
      </a:lvl1pPr>
      <a:lvl2pPr marL="0" marR="0" indent="228600" algn="r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all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Bold"/>
        </a:defRPr>
      </a:lvl2pPr>
      <a:lvl3pPr marL="0" marR="0" indent="457200" algn="r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all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Bold"/>
        </a:defRPr>
      </a:lvl3pPr>
      <a:lvl4pPr marL="0" marR="0" indent="685800" algn="r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all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Bold"/>
        </a:defRPr>
      </a:lvl4pPr>
      <a:lvl5pPr marL="0" marR="0" indent="914400" algn="r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all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Bold"/>
        </a:defRPr>
      </a:lvl5pPr>
      <a:lvl6pPr marL="0" marR="0" indent="1143000" algn="r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all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Bold"/>
        </a:defRPr>
      </a:lvl6pPr>
      <a:lvl7pPr marL="0" marR="0" indent="1371600" algn="r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all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Bold"/>
        </a:defRPr>
      </a:lvl7pPr>
      <a:lvl8pPr marL="0" marR="0" indent="1600200" algn="r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all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Bold"/>
        </a:defRPr>
      </a:lvl8pPr>
      <a:lvl9pPr marL="0" marR="0" indent="1828800" algn="r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all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15.jp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14164" y="2949866"/>
            <a:ext cx="11677722" cy="151167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Arial" charset="0"/>
                <a:ea typeface="Lora"/>
                <a:cs typeface="Lora"/>
                <a:sym typeface="Lor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l" hangingPunct="1"/>
            <a:r>
              <a:rPr lang="en-US" sz="6600" b="1" spc="3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BUILDING SMART CITIES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14163" y="4152662"/>
            <a:ext cx="13506523" cy="235033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Arial" charset="0"/>
                <a:ea typeface="+mj-ea"/>
                <a:cs typeface="+mj-cs"/>
                <a:sym typeface="Karla"/>
              </a:defRPr>
            </a:lvl1pPr>
            <a:lvl2pPr marL="0" marR="0" indent="2286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Arial" charset="0"/>
                <a:ea typeface="+mj-ea"/>
                <a:cs typeface="+mj-cs"/>
                <a:sym typeface="Karla"/>
              </a:defRPr>
            </a:lvl2pPr>
            <a:lvl3pPr marL="0" marR="0" indent="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Arial" charset="0"/>
                <a:ea typeface="+mj-ea"/>
                <a:cs typeface="+mj-cs"/>
                <a:sym typeface="Karla"/>
              </a:defRPr>
            </a:lvl3pPr>
            <a:lvl4pPr marL="0" marR="0" indent="6858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Arial" charset="0"/>
                <a:ea typeface="+mj-ea"/>
                <a:cs typeface="+mj-cs"/>
                <a:sym typeface="Karla"/>
              </a:defRPr>
            </a:lvl4pPr>
            <a:lvl5pPr marL="0" marR="0" indent="914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Arial" charset="0"/>
                <a:ea typeface="+mj-ea"/>
                <a:cs typeface="+mj-cs"/>
                <a:sym typeface="Karla"/>
              </a:defRPr>
            </a:lvl5pPr>
            <a:lvl6pPr marL="0" marR="0" indent="11430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j-lt"/>
                <a:ea typeface="+mj-ea"/>
                <a:cs typeface="+mj-cs"/>
                <a:sym typeface="Karla"/>
              </a:defRPr>
            </a:lvl6pPr>
            <a:lvl7pPr marL="0" marR="0" indent="13716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j-lt"/>
                <a:ea typeface="+mj-ea"/>
                <a:cs typeface="+mj-cs"/>
                <a:sym typeface="Karla"/>
              </a:defRPr>
            </a:lvl7pPr>
            <a:lvl8pPr marL="0" marR="0" indent="1600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j-lt"/>
                <a:ea typeface="+mj-ea"/>
                <a:cs typeface="+mj-cs"/>
                <a:sym typeface="Karla"/>
              </a:defRPr>
            </a:lvl8pPr>
            <a:lvl9pPr marL="0" marR="0" indent="18288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j-lt"/>
                <a:ea typeface="+mj-ea"/>
                <a:cs typeface="+mj-cs"/>
                <a:sym typeface="Karla"/>
              </a:defRPr>
            </a:lvl9pPr>
          </a:lstStyle>
          <a:p>
            <a:pPr hangingPunct="1"/>
            <a:r>
              <a:rPr lang="en-US" sz="6600" dirty="0">
                <a:solidFill>
                  <a:srgbClr val="65CBC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Research Proposal Presentation</a:t>
            </a:r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14164" y="12047966"/>
            <a:ext cx="13709723" cy="154520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Research Methods, preparation and presentation | BUSN-6951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28465" y="11975342"/>
            <a:ext cx="11919726" cy="0"/>
          </a:xfrm>
          <a:prstGeom prst="line">
            <a:avLst/>
          </a:prstGeom>
          <a:ln>
            <a:solidFill>
              <a:srgbClr val="65CB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502" y="726"/>
            <a:ext cx="3523564" cy="17822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7464056"/>
            <a:ext cx="2330280" cy="2342609"/>
          </a:xfrm>
          <a:prstGeom prst="ellipse">
            <a:avLst/>
          </a:prstGeom>
          <a:ln w="63500" cap="rnd">
            <a:solidFill>
              <a:srgbClr val="FFCD00"/>
            </a:solidFill>
            <a:prstDash val="solid"/>
          </a:ln>
          <a:effectLst/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12" name="TextBox 11"/>
          <p:cNvSpPr txBox="1"/>
          <p:nvPr/>
        </p:nvSpPr>
        <p:spPr>
          <a:xfrm>
            <a:off x="4891314" y="7337570"/>
            <a:ext cx="8556876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3600" i="0" u="none" strike="noStrike" cap="none" spc="0" normalizeH="0" dirty="0">
                <a:ln>
                  <a:noFill/>
                </a:ln>
                <a:solidFill>
                  <a:srgbClr val="FFCD00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Shawn Berney</a:t>
            </a: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3600" cap="none" dirty="0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MBA Student</a:t>
            </a: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3600" i="0" u="none" strike="noStrike" cap="none" spc="0" normalizeH="0" dirty="0">
                <a:ln>
                  <a:noFill/>
                </a:ln>
                <a:solidFill>
                  <a:srgbClr val="FFCD00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April 2018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16DD0E9-A6F4-4E29-8C0F-A5D759110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65700" y="13093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5602"/>
      </p:ext>
    </p:extLst>
  </p:cSld>
  <p:clrMapOvr>
    <a:masterClrMapping/>
  </p:clrMapOvr>
  <p:transition spd="med" advTm="195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-1350065" y="4241799"/>
            <a:ext cx="20988130" cy="1665514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Arial" charset="0"/>
                <a:ea typeface="Lora"/>
                <a:cs typeface="Lora"/>
                <a:sym typeface="Lor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9pPr>
          </a:lstStyle>
          <a:p>
            <a:pPr hangingPunct="1"/>
            <a:r>
              <a:rPr lang="en-CA" sz="88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Thank you!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1900" y="6604000"/>
            <a:ext cx="15824200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02" y="7464056"/>
            <a:ext cx="2330280" cy="2342609"/>
          </a:xfrm>
          <a:prstGeom prst="ellipse">
            <a:avLst/>
          </a:prstGeom>
          <a:ln w="63500" cap="rnd">
            <a:solidFill>
              <a:srgbClr val="7A99AC"/>
            </a:solidFill>
            <a:prstDash val="solid"/>
          </a:ln>
          <a:effectLst/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9" name="TextBox 8"/>
          <p:cNvSpPr txBox="1"/>
          <p:nvPr/>
        </p:nvSpPr>
        <p:spPr>
          <a:xfrm>
            <a:off x="9371352" y="7337570"/>
            <a:ext cx="3447468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3600" i="0" u="none" strike="noStrike" cap="none" spc="0" normalizeH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Shawn Berney</a:t>
            </a: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3600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MBA Student</a:t>
            </a: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3600" i="0" u="none" strike="noStrike" cap="none" spc="0" normalizeH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4938864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4148" y="3952169"/>
            <a:ext cx="6182437" cy="6873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/>
            </a:pPr>
            <a:r>
              <a:rPr lang="en-CA" sz="4000" b="1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Introduction </a:t>
            </a:r>
          </a:p>
          <a:p>
            <a:pPr lvl="0" algn="l">
              <a:defRPr/>
            </a:pPr>
            <a:endParaRPr lang="en-CA" sz="4000" b="1" cap="none" dirty="0">
              <a:solidFill>
                <a:srgbClr val="003E5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l">
              <a:defRPr/>
            </a:pPr>
            <a:r>
              <a:rPr lang="en-CA" sz="4000" b="1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Research Question</a:t>
            </a:r>
          </a:p>
          <a:p>
            <a:pPr algn="l">
              <a:defRPr/>
            </a:pPr>
            <a:endParaRPr lang="en-CA" sz="4000" b="1" cap="none" dirty="0">
              <a:solidFill>
                <a:srgbClr val="003E5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l">
              <a:defRPr/>
            </a:pPr>
            <a:r>
              <a:rPr lang="en-CA" sz="4000" b="1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Literature Review</a:t>
            </a:r>
          </a:p>
          <a:p>
            <a:pPr algn="l">
              <a:defRPr/>
            </a:pPr>
            <a:endParaRPr lang="en-CA" sz="4000" b="1" cap="none" dirty="0">
              <a:solidFill>
                <a:srgbClr val="003E5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l">
              <a:defRPr/>
            </a:pPr>
            <a:r>
              <a:rPr lang="en-CA" sz="4000" b="1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Methodology</a:t>
            </a:r>
          </a:p>
          <a:p>
            <a:pPr algn="l">
              <a:defRPr/>
            </a:pPr>
            <a:endParaRPr lang="en-CA" sz="4000" b="1" cap="none" dirty="0">
              <a:solidFill>
                <a:srgbClr val="003E5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l">
              <a:defRPr/>
            </a:pPr>
            <a:r>
              <a:rPr lang="en-CA" sz="4000" b="1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Presentation</a:t>
            </a:r>
          </a:p>
          <a:p>
            <a:pPr algn="l">
              <a:defRPr/>
            </a:pPr>
            <a:endParaRPr lang="en-CA" sz="4000" b="1" cap="none" dirty="0">
              <a:solidFill>
                <a:srgbClr val="003E5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l">
              <a:defRPr/>
            </a:pPr>
            <a:r>
              <a:rPr lang="en-CA" sz="4000" b="1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Building Smart Cities </a:t>
            </a:r>
            <a:endParaRPr lang="en-CA" sz="4000" b="1" cap="none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 idx="4294967295"/>
          </p:nvPr>
        </p:nvSpPr>
        <p:spPr>
          <a:xfrm>
            <a:off x="0" y="1247775"/>
            <a:ext cx="4448175" cy="1546225"/>
          </a:xfrm>
        </p:spPr>
        <p:txBody>
          <a:bodyPr anchor="t"/>
          <a:lstStyle/>
          <a:p>
            <a:pPr algn="l"/>
            <a:r>
              <a:rPr lang="en-CA" spc="30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6152" y="5225136"/>
            <a:ext cx="991513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/>
            </a:pPr>
            <a:r>
              <a:rPr lang="en-CA" sz="4000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Can we build a smart city?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94078" y="4353636"/>
            <a:ext cx="3207223" cy="0"/>
          </a:xfrm>
          <a:prstGeom prst="straightConnector1">
            <a:avLst/>
          </a:prstGeom>
          <a:noFill/>
          <a:ln w="38100" cap="flat">
            <a:solidFill>
              <a:srgbClr val="BDD1BA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5543044" y="5584209"/>
            <a:ext cx="1458257" cy="0"/>
          </a:xfrm>
          <a:prstGeom prst="straightConnector1">
            <a:avLst/>
          </a:prstGeom>
          <a:noFill/>
          <a:ln w="38100" cap="flat">
            <a:solidFill>
              <a:srgbClr val="BDD1BA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>
            <a:off x="5158854" y="6801134"/>
            <a:ext cx="1842447" cy="0"/>
          </a:xfrm>
          <a:prstGeom prst="straightConnector1">
            <a:avLst/>
          </a:prstGeom>
          <a:noFill/>
          <a:ln w="38100" cap="flat">
            <a:solidFill>
              <a:srgbClr val="BDD1BA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>
            <a:off x="5158854" y="8002137"/>
            <a:ext cx="1842447" cy="0"/>
          </a:xfrm>
          <a:prstGeom prst="straightConnector1">
            <a:avLst/>
          </a:prstGeom>
          <a:noFill/>
          <a:ln w="38100" cap="flat">
            <a:solidFill>
              <a:srgbClr val="BDD1BA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>
            <a:off x="5158854" y="9244083"/>
            <a:ext cx="1842447" cy="0"/>
          </a:xfrm>
          <a:prstGeom prst="straightConnector1">
            <a:avLst/>
          </a:prstGeom>
          <a:noFill/>
          <a:ln w="38100" cap="flat">
            <a:solidFill>
              <a:srgbClr val="BDD1BA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5874818" y="10458735"/>
            <a:ext cx="1126483" cy="0"/>
          </a:xfrm>
          <a:prstGeom prst="straightConnector1">
            <a:avLst/>
          </a:prstGeom>
          <a:noFill/>
          <a:ln w="38100" cap="flat">
            <a:solidFill>
              <a:srgbClr val="BDD1BA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/>
          <p:cNvSpPr txBox="1"/>
          <p:nvPr/>
        </p:nvSpPr>
        <p:spPr>
          <a:xfrm>
            <a:off x="7406152" y="3994881"/>
            <a:ext cx="991513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/>
            </a:pPr>
            <a:r>
              <a:rPr lang="en-CA" sz="4000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Define “smart city” + research context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06152" y="6442061"/>
            <a:ext cx="991513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/>
            </a:pPr>
            <a:r>
              <a:rPr lang="en-CA" sz="4000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Where to begin…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06152" y="7643064"/>
            <a:ext cx="991513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/>
            </a:pPr>
            <a:r>
              <a:rPr lang="en-CA" sz="4000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Making a plan!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06152" y="8885010"/>
            <a:ext cx="991513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/>
            </a:pPr>
            <a:r>
              <a:rPr lang="en-CA" sz="4000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Graphs and charts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06152" y="10099662"/>
            <a:ext cx="991513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/>
            </a:pPr>
            <a:r>
              <a:rPr lang="en-CA" sz="4000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Concluding remarks and summary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95AF628-12BD-4F8B-BCBF-84ABA00750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65700" y="13093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7558117"/>
      </p:ext>
    </p:extLst>
  </p:cSld>
  <p:clrMapOvr>
    <a:masterClrMapping/>
  </p:clrMapOvr>
  <p:transition spd="med" advTm="1303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/>
      <p:bldP spid="16" grpId="0"/>
      <p:bldP spid="17" grpId="0"/>
      <p:bldP spid="18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491318" y="2194629"/>
            <a:ext cx="16906045" cy="3329627"/>
          </a:xfrm>
        </p:spPr>
        <p:txBody>
          <a:bodyPr anchor="t"/>
          <a:lstStyle/>
          <a:p>
            <a:pPr algn="l"/>
            <a:r>
              <a:rPr lang="en-CA" spc="30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Introduction</a:t>
            </a:r>
          </a:p>
        </p:txBody>
      </p:sp>
      <p:pic>
        <p:nvPicPr>
          <p:cNvPr id="3" name="Picture 2" descr="Complete Streets Design Guidelines | Streetsblog Chicag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8" y="9526138"/>
            <a:ext cx="7103120" cy="3796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5342" y="10142275"/>
            <a:ext cx="9542021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CA" sz="3200" b="0" i="0" u="none" strike="noStrike" cap="none" spc="0" normalizeH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sym typeface="Montserrat-Regular"/>
              </a:rPr>
              <a:t>Business of IT and Management Consulting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CA" sz="3200" cap="none" dirty="0">
              <a:solidFill>
                <a:srgbClr val="003E51"/>
              </a:solidFill>
              <a:latin typeface="Roboto Light" panose="02000000000000000000" pitchFamily="2" charset="0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CA" sz="3200" cap="none" dirty="0">
                <a:solidFill>
                  <a:srgbClr val="003E51"/>
                </a:solidFill>
                <a:latin typeface="Roboto Light" panose="02000000000000000000" pitchFamily="2" charset="0"/>
              </a:rPr>
              <a:t>Understanding new realities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CA" sz="3200" i="0" u="none" strike="noStrike" cap="none" spc="0" normalizeH="0" dirty="0">
              <a:ln>
                <a:noFill/>
              </a:ln>
              <a:solidFill>
                <a:srgbClr val="003E51"/>
              </a:solidFill>
              <a:effectLst/>
              <a:uFillTx/>
              <a:latin typeface="Roboto Light" panose="02000000000000000000" pitchFamily="2" charset="0"/>
              <a:sym typeface="Montserrat-Regular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CA" sz="3200" i="0" u="none" strike="noStrike" cap="none" spc="0" normalizeH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sym typeface="Montserrat-Regular"/>
              </a:rPr>
              <a:t>Seeking good data with an open mind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1318" y="3672987"/>
            <a:ext cx="9947408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CA" sz="3200" b="1" cap="none" spc="300" dirty="0">
                <a:solidFill>
                  <a:srgbClr val="003E51"/>
                </a:solidFill>
                <a:latin typeface="Roboto Light" panose="02000000000000000000" pitchFamily="2" charset="0"/>
              </a:rPr>
              <a:t>How do we define a smart city?</a:t>
            </a:r>
          </a:p>
          <a:p>
            <a:pPr algn="l">
              <a:lnSpc>
                <a:spcPct val="200000"/>
              </a:lnSpc>
            </a:pPr>
            <a:r>
              <a:rPr lang="en-CA" sz="3200" b="1" cap="none" spc="300" dirty="0">
                <a:solidFill>
                  <a:srgbClr val="003E51"/>
                </a:solidFill>
                <a:latin typeface="Roboto Light" panose="02000000000000000000" pitchFamily="2" charset="0"/>
              </a:rPr>
              <a:t>What </a:t>
            </a:r>
            <a:r>
              <a:rPr kumimoji="0" lang="en-CA" sz="3200" b="1" u="none" strike="noStrike" cap="none" spc="300" normalizeH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+mn-ea"/>
                <a:cs typeface="+mn-cs"/>
                <a:sym typeface="Montserrat-Regular"/>
              </a:rPr>
              <a:t>are the business problems today? What products and services are needed?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8E04792-348A-4DDA-93A1-E36DF50AB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65700" y="13093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62755"/>
      </p:ext>
    </p:extLst>
  </p:cSld>
  <p:clrMapOvr>
    <a:masterClrMapping/>
  </p:clrMapOvr>
  <p:transition spd="med" advTm="1196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434072" y="9682253"/>
            <a:ext cx="9134856" cy="900752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383512" y="8587383"/>
            <a:ext cx="2514600" cy="900752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29016" y="7492513"/>
            <a:ext cx="8202168" cy="900752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40215" y="6397643"/>
            <a:ext cx="5788152" cy="900752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88567" y="5302773"/>
            <a:ext cx="5111496" cy="900752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44784" y="4162567"/>
            <a:ext cx="5897880" cy="900752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393" y="1366609"/>
            <a:ext cx="533677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4800" b="0" i="0" u="none" strike="noStrike" cap="none" spc="0" normalizeH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Research Question</a:t>
            </a:r>
          </a:p>
        </p:txBody>
      </p:sp>
      <p:pic>
        <p:nvPicPr>
          <p:cNvPr id="5" name="Picture 4" descr="Clipart - &lt;strong&gt;Question Mark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7" y="4311257"/>
            <a:ext cx="3788688" cy="59742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81950" y="3923113"/>
            <a:ext cx="9858894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CA" sz="4800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What is the current and projected industrial capacity for supporting the technology transition and organizational reconfiguration needed to implement the Sidewalk Labs smart city project in Toronto?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9BF3B82-7965-4D5A-A94E-B7CED99FE6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65700" y="13093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5444276"/>
      </p:ext>
    </p:extLst>
  </p:cSld>
  <p:clrMapOvr>
    <a:masterClrMapping/>
  </p:clrMapOvr>
  <p:transition spd="med" advTm="1948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3" grpId="0" animBg="1"/>
      <p:bldP spid="12" grpId="0" animBg="1"/>
      <p:bldP spid="11" grpId="0" animBg="1"/>
      <p:bldP spid="10" grpId="0" animBg="1"/>
      <p:bldP spid="9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8393" y="1366609"/>
            <a:ext cx="533677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4800" b="0" i="0" u="none" strike="noStrike" cap="none" spc="0" normalizeH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Literature Review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8392" y="6963948"/>
            <a:ext cx="533677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CA" sz="4800" i="0" u="none" strike="noStrike" cap="none" spc="-9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Technology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8392" y="3688484"/>
            <a:ext cx="533677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CA" sz="4800" i="0" u="none" strike="noStrike" cap="none" spc="-9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People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8392" y="10231450"/>
            <a:ext cx="533677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CA" sz="4800" i="0" u="none" strike="noStrike" cap="none" spc="-9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Economics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8392" y="5611504"/>
            <a:ext cx="17639608" cy="271021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8392" y="8886967"/>
            <a:ext cx="17639607" cy="271021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99809" y="2745561"/>
            <a:ext cx="7694113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A" sz="3600" i="0" u="none" strike="noStrike" cap="none" spc="-9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Collaboration</a:t>
            </a:r>
          </a:p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A" sz="3600" cap="none" spc="-9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Governance</a:t>
            </a:r>
          </a:p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A" sz="3600" cap="none" spc="-9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Knowledge creation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8392" y="12162430"/>
            <a:ext cx="17639607" cy="289608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99809" y="6086785"/>
            <a:ext cx="7694113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A" sz="3600" i="0" u="none" strike="noStrike" cap="none" spc="-9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Better by design</a:t>
            </a:r>
          </a:p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A" sz="3600" cap="none" spc="-9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Innovation and change</a:t>
            </a:r>
          </a:p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A" sz="3600" cap="none" spc="-9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Standardization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99808" y="9362418"/>
            <a:ext cx="7694113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A" sz="3600" i="0" u="none" strike="noStrike" cap="none" spc="-90" normalizeH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Industrial capacity</a:t>
            </a:r>
            <a:endParaRPr kumimoji="0" lang="en-CA" sz="3600" i="0" u="none" strike="noStrike" cap="none" spc="-90" normalizeH="0" baseline="0" dirty="0">
              <a:ln>
                <a:noFill/>
              </a:ln>
              <a:solidFill>
                <a:srgbClr val="003E51"/>
              </a:solidFill>
              <a:effectLst/>
              <a:uFillTx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Karla"/>
            </a:endParaRPr>
          </a:p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A" sz="3600" cap="none" spc="-9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Adapting to change</a:t>
            </a:r>
          </a:p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A" sz="3600" cap="none" spc="-9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Structural Cycles</a:t>
            </a:r>
          </a:p>
        </p:txBody>
      </p:sp>
      <p:sp>
        <p:nvSpPr>
          <p:cNvPr id="26" name="Up-Down Arrow 25"/>
          <p:cNvSpPr/>
          <p:nvPr/>
        </p:nvSpPr>
        <p:spPr>
          <a:xfrm>
            <a:off x="13841379" y="2591455"/>
            <a:ext cx="3411940" cy="9531417"/>
          </a:xfrm>
          <a:prstGeom prst="upDownArrow">
            <a:avLst/>
          </a:prstGeom>
          <a:solidFill>
            <a:srgbClr val="7A99A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11855238" y="6682968"/>
            <a:ext cx="7384224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A" sz="4800" i="0" u="none" strike="noStrike" cap="none" spc="-90" normalizeH="0" baseline="0" dirty="0">
                <a:ln>
                  <a:noFill/>
                </a:ln>
                <a:solidFill>
                  <a:srgbClr val="FFF5DE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Define</a:t>
            </a:r>
            <a:r>
              <a:rPr kumimoji="0" lang="en-CA" sz="4800" i="0" u="none" strike="noStrike" cap="none" spc="-90" normalizeH="0" dirty="0">
                <a:ln>
                  <a:noFill/>
                </a:ln>
                <a:solidFill>
                  <a:srgbClr val="FFF5DE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 “Smart City” </a:t>
            </a: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A" sz="3600" i="0" u="none" strike="noStrike" cap="none" spc="-90" normalizeH="0" dirty="0">
                <a:ln>
                  <a:noFill/>
                </a:ln>
                <a:solidFill>
                  <a:srgbClr val="FFF5DE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+ Categorization</a:t>
            </a:r>
            <a:endParaRPr kumimoji="0" lang="en-CA" sz="3600" i="0" u="none" strike="noStrike" cap="none" spc="-90" normalizeH="0" baseline="0" dirty="0">
              <a:ln>
                <a:noFill/>
              </a:ln>
              <a:solidFill>
                <a:srgbClr val="FFF5DE"/>
              </a:solidFill>
              <a:effectLst/>
              <a:uFillTx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Karla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B1B8A4-1DF8-4716-A4ED-F4BEC4F7DB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65700" y="13093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ransition spd="med" advTm="2311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2" grpId="0"/>
      <p:bldP spid="24" grpId="0"/>
      <p:bldP spid="25" grpId="0"/>
      <p:bldP spid="26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8393" y="1366609"/>
            <a:ext cx="533677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4800" b="0" i="0" u="none" strike="noStrike" cap="none" spc="0" normalizeH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Methodology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392" y="6994725"/>
            <a:ext cx="533677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CA" i="0" u="none" strike="noStrike" cap="none" spc="-9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Governance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48392" y="3719261"/>
            <a:ext cx="533677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CA" i="0" u="none" strike="noStrike" cap="none" spc="-9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Innovation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392" y="10262227"/>
            <a:ext cx="533677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CA" i="0" u="none" strike="noStrike" cap="none" spc="-9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Structural Cycles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48392" y="5611504"/>
            <a:ext cx="17639608" cy="271021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8392" y="8886967"/>
            <a:ext cx="17639607" cy="271021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99809" y="2745561"/>
            <a:ext cx="5513245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7429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CA" sz="3600" i="0" u="none" strike="noStrike" cap="none" spc="-9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Open source software</a:t>
            </a:r>
          </a:p>
          <a:p>
            <a:pPr marL="742950" marR="0" indent="-7429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CA" sz="3600" cap="none" spc="-9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Patent data analysis</a:t>
            </a:r>
          </a:p>
          <a:p>
            <a:pPr marL="742950" marR="0" indent="-7429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CA" sz="3600" cap="none" spc="-9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Firms (NAICS codes)</a:t>
            </a:r>
            <a:endParaRPr lang="en-CA" sz="3200" cap="none" spc="-90" dirty="0">
              <a:solidFill>
                <a:srgbClr val="003E5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Karl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8392" y="12162430"/>
            <a:ext cx="17639607" cy="289608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99809" y="6086785"/>
            <a:ext cx="5513245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7429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CA" sz="3600" i="0" u="none" strike="noStrike" cap="none" spc="-90" normalizeH="0" baseline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Policies</a:t>
            </a:r>
          </a:p>
          <a:p>
            <a:pPr marL="742950" marR="0" indent="-7429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CA" sz="3600" cap="none" spc="-9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Programs</a:t>
            </a:r>
          </a:p>
          <a:p>
            <a:pPr marL="742950" marR="0" indent="-7429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CA" sz="3600" cap="none" spc="-9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Regulation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9808" y="9777916"/>
            <a:ext cx="11272291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A" sz="3600" cap="none" spc="-9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Disruption of mature industries causing technological transition and organizational reconfiguration</a:t>
            </a:r>
          </a:p>
        </p:txBody>
      </p:sp>
      <p:sp>
        <p:nvSpPr>
          <p:cNvPr id="2" name="Flowchart: Predefined Process 1"/>
          <p:cNvSpPr/>
          <p:nvPr/>
        </p:nvSpPr>
        <p:spPr>
          <a:xfrm>
            <a:off x="12465454" y="2962699"/>
            <a:ext cx="5503098" cy="1371557"/>
          </a:xfrm>
          <a:prstGeom prst="flowChartPredefinedProcess">
            <a:avLst/>
          </a:prstGeom>
          <a:solidFill>
            <a:srgbClr val="7A99A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640100" y="3260646"/>
            <a:ext cx="51538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A" sz="3200" i="0" u="none" strike="noStrike" cap="none" spc="-90" normalizeH="0" baseline="0" dirty="0">
                <a:ln>
                  <a:noFill/>
                </a:ln>
                <a:solidFill>
                  <a:srgbClr val="FFF5DE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Ontology supported clustering</a:t>
            </a:r>
          </a:p>
        </p:txBody>
      </p:sp>
      <p:sp>
        <p:nvSpPr>
          <p:cNvPr id="15" name="Flowchart: Predefined Process 14"/>
          <p:cNvSpPr/>
          <p:nvPr/>
        </p:nvSpPr>
        <p:spPr>
          <a:xfrm>
            <a:off x="12465454" y="6294164"/>
            <a:ext cx="5480851" cy="2292824"/>
          </a:xfrm>
          <a:prstGeom prst="flowChartPredefinedProcess">
            <a:avLst/>
          </a:prstGeom>
          <a:solidFill>
            <a:srgbClr val="7A99A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40100" y="6396333"/>
            <a:ext cx="513155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A" sz="4000" i="0" u="none" strike="noStrike" cap="none" spc="-90" normalizeH="0" baseline="0" dirty="0">
                <a:ln>
                  <a:noFill/>
                </a:ln>
                <a:solidFill>
                  <a:srgbClr val="FFF5DE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Karla"/>
              </a:rPr>
              <a:t>Examination and evaluation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09006451-1086-4FC0-ACED-5E898C0B6AC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65700" y="13093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629446"/>
      </p:ext>
    </p:extLst>
  </p:cSld>
  <p:clrMapOvr>
    <a:masterClrMapping/>
  </p:clrMapOvr>
  <p:transition spd="med" advTm="1574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9" grpId="0"/>
      <p:bldP spid="11" grpId="0"/>
      <p:bldP spid="12" grpId="0"/>
      <p:bldP spid="2" grpId="0" animBg="1"/>
      <p:bldP spid="14" grpId="0"/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8393" y="1366609"/>
            <a:ext cx="552755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4800" b="0" i="0" u="none" strike="noStrike" cap="none" spc="0" normalizeH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Methodology</a:t>
            </a:r>
            <a:endParaRPr kumimoji="0" lang="en-CA" sz="3600" b="0" i="0" u="none" strike="noStrike" cap="none" spc="0" normalizeH="0" dirty="0">
              <a:ln>
                <a:noFill/>
              </a:ln>
              <a:solidFill>
                <a:srgbClr val="003E51"/>
              </a:solidFill>
              <a:effectLst/>
              <a:uFillTx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Montserrat-Regular"/>
            </a:endParaRPr>
          </a:p>
        </p:txBody>
      </p:sp>
      <p:pic>
        <p:nvPicPr>
          <p:cNvPr id="3" name="Picture 2" descr="&lt;strong&gt;R (programming&lt;/strong&gt; language) -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99" y="4819045"/>
            <a:ext cx="3464395" cy="2684906"/>
          </a:xfrm>
          <a:prstGeom prst="rect">
            <a:avLst/>
          </a:prstGeom>
        </p:spPr>
      </p:pic>
      <p:pic>
        <p:nvPicPr>
          <p:cNvPr id="4" name="Picture 3" descr="File:&lt;strong&gt;Python&lt;/strong&gt;.svg - Wikimedia Commo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99" y="8055601"/>
            <a:ext cx="3464395" cy="34643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8169" y="3684349"/>
            <a:ext cx="9330759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CA" sz="4800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Transformation 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CA" sz="4800" b="0" i="0" u="none" strike="noStrike" cap="none" spc="0" normalizeH="0" dirty="0">
              <a:ln>
                <a:noFill/>
              </a:ln>
              <a:solidFill>
                <a:srgbClr val="003E51"/>
              </a:solidFill>
              <a:effectLst/>
              <a:uFillTx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Montserrat-Regular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CA" sz="4800" b="0" i="0" u="none" strike="noStrike" cap="none" spc="0" normalizeH="0" dirty="0">
                <a:ln>
                  <a:noFill/>
                </a:ln>
                <a:solidFill>
                  <a:srgbClr val="003E51"/>
                </a:solidFill>
                <a:effectLst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Montserrat-Regular"/>
              </a:rPr>
              <a:t>Regression and Trend Analysis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CA" sz="4800" cap="none" dirty="0">
              <a:solidFill>
                <a:srgbClr val="003E5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CA" sz="4800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Structural Equation Modelling (SEM)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02C200-3C52-455E-B992-74D8D5279B46}"/>
              </a:ext>
            </a:extLst>
          </p:cNvPr>
          <p:cNvSpPr/>
          <p:nvPr/>
        </p:nvSpPr>
        <p:spPr>
          <a:xfrm>
            <a:off x="648567" y="2897447"/>
            <a:ext cx="44502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CA" cap="none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Structural Cycles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DE2A129-FBD0-4AC7-AB94-A49ADFAF6A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65700" y="13093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33815"/>
      </p:ext>
    </p:extLst>
  </p:cSld>
  <p:clrMapOvr>
    <a:masterClrMapping/>
  </p:clrMapOvr>
  <p:transition spd="med" advTm="488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64808" y="4041648"/>
            <a:ext cx="10622189" cy="9319857"/>
          </a:xfrm>
          <a:prstGeom prst="rect">
            <a:avLst/>
          </a:prstGeom>
          <a:solidFill>
            <a:srgbClr val="FFF5D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49879" y="9772143"/>
            <a:ext cx="5248245" cy="3589362"/>
          </a:xfrm>
          <a:prstGeom prst="rect">
            <a:avLst/>
          </a:prstGeom>
          <a:solidFill>
            <a:srgbClr val="003E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830631" y="10188746"/>
            <a:ext cx="516749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8140822" y="9845754"/>
            <a:ext cx="2276856" cy="656590"/>
          </a:xfrm>
          <a:prstGeom prst="rect">
            <a:avLst/>
          </a:prstGeom>
          <a:solidFill>
            <a:srgbClr val="003E51"/>
          </a:solidFill>
          <a:ln w="12700" cap="flat">
            <a:solidFill>
              <a:srgbClr val="003E5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CA" sz="3600" b="1" cap="none" dirty="0">
                <a:solidFill>
                  <a:srgbClr val="00B0B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Patents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308254" y="9772143"/>
            <a:ext cx="4468612" cy="3589362"/>
          </a:xfrm>
          <a:prstGeom prst="rect">
            <a:avLst/>
          </a:prstGeom>
          <a:solidFill>
            <a:srgbClr val="003E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2308254" y="10188746"/>
            <a:ext cx="4422637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extBox 26"/>
          <p:cNvSpPr txBox="1"/>
          <p:nvPr/>
        </p:nvSpPr>
        <p:spPr>
          <a:xfrm>
            <a:off x="13359815" y="9825735"/>
            <a:ext cx="2386584" cy="656590"/>
          </a:xfrm>
          <a:prstGeom prst="rect">
            <a:avLst/>
          </a:prstGeom>
          <a:solidFill>
            <a:srgbClr val="003E51"/>
          </a:solidFill>
          <a:ln w="12700" cap="flat">
            <a:solidFill>
              <a:srgbClr val="003E5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CA" sz="3600" b="1" cap="none" dirty="0">
                <a:solidFill>
                  <a:srgbClr val="00B0B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Software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62802" y="4041648"/>
            <a:ext cx="10624195" cy="797072"/>
          </a:xfrm>
          <a:prstGeom prst="rect">
            <a:avLst/>
          </a:prstGeom>
          <a:solidFill>
            <a:srgbClr val="003E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 dirty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64808" y="4096934"/>
            <a:ext cx="10622189" cy="656590"/>
          </a:xfrm>
          <a:prstGeom prst="rect">
            <a:avLst/>
          </a:prstGeom>
          <a:solidFill>
            <a:srgbClr val="003E51"/>
          </a:solidFill>
          <a:ln w="12700" cap="flat">
            <a:solidFill>
              <a:srgbClr val="003E5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CA" sz="3600" b="1" cap="none" dirty="0">
                <a:solidFill>
                  <a:srgbClr val="FFF5D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Innovation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4650" y="9772143"/>
            <a:ext cx="5930158" cy="3589362"/>
          </a:xfrm>
          <a:prstGeom prst="rect">
            <a:avLst/>
          </a:prstGeom>
          <a:solidFill>
            <a:srgbClr val="003E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000" b="1" i="0" u="none" strike="noStrike" cap="none" spc="-90" normalizeH="0" baseline="0">
              <a:ln>
                <a:noFill/>
              </a:ln>
              <a:solidFill>
                <a:srgbClr val="1C1D21"/>
              </a:solidFill>
              <a:effectLst/>
              <a:uFillTx/>
              <a:latin typeface="+mj-lt"/>
              <a:ea typeface="+mj-ea"/>
              <a:cs typeface="+mj-cs"/>
              <a:sym typeface="Karla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34650" y="1878909"/>
            <a:ext cx="9896835" cy="192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-210" baseline="0">
                <a:ln>
                  <a:noFill/>
                </a:ln>
                <a:solidFill>
                  <a:srgbClr val="1C1D21"/>
                </a:solidFill>
                <a:uFillTx/>
                <a:latin typeface="Arial" charset="0"/>
                <a:ea typeface="Lora"/>
                <a:cs typeface="Lora"/>
                <a:sym typeface="Lora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110" baseline="0">
                <a:ln>
                  <a:noFill/>
                </a:ln>
                <a:solidFill>
                  <a:srgbClr val="000000"/>
                </a:solidFill>
                <a:uFillTx/>
                <a:latin typeface="Lora"/>
                <a:ea typeface="Lora"/>
                <a:cs typeface="Lora"/>
                <a:sym typeface="Lora"/>
              </a:defRPr>
            </a:lvl9pPr>
          </a:lstStyle>
          <a:p>
            <a:pPr hangingPunct="1"/>
            <a:r>
              <a:rPr lang="en-US" spc="30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Presentation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34650" y="10188746"/>
            <a:ext cx="5930158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/>
          <p:cNvSpPr txBox="1"/>
          <p:nvPr/>
        </p:nvSpPr>
        <p:spPr>
          <a:xfrm>
            <a:off x="782518" y="10615834"/>
            <a:ext cx="5343962" cy="2318583"/>
          </a:xfrm>
          <a:prstGeom prst="rect">
            <a:avLst/>
          </a:prstGeom>
          <a:solidFill>
            <a:srgbClr val="003E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cap="none" dirty="0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Current state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cap="none" dirty="0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Radar graph presentation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cap="none" dirty="0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7 point Likert scale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50" y="4838720"/>
            <a:ext cx="5454822" cy="39815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899772" y="9853609"/>
            <a:ext cx="3197908" cy="656590"/>
          </a:xfrm>
          <a:prstGeom prst="rect">
            <a:avLst/>
          </a:prstGeom>
          <a:solidFill>
            <a:srgbClr val="003E51"/>
          </a:solidFill>
          <a:ln w="12700" cap="flat">
            <a:solidFill>
              <a:srgbClr val="003E5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CA" sz="3600" b="1" cap="none" dirty="0">
                <a:solidFill>
                  <a:srgbClr val="00B0B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Governance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0144" y="10703964"/>
            <a:ext cx="5057979" cy="2318583"/>
          </a:xfrm>
          <a:prstGeom prst="rect">
            <a:avLst/>
          </a:prstGeom>
          <a:solidFill>
            <a:srgbClr val="003E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cap="none" dirty="0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 Snapshots, 3 </a:t>
            </a:r>
            <a:r>
              <a:rPr lang="en-CA" sz="3200" cap="none" dirty="0" err="1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yrs</a:t>
            </a:r>
            <a:endParaRPr lang="en-CA" sz="3200" cap="none" dirty="0">
              <a:solidFill>
                <a:srgbClr val="FFCD00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cap="none" dirty="0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Bar chart presentation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cap="none" dirty="0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Patent cluster over time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473460" y="10731746"/>
            <a:ext cx="4257432" cy="2318583"/>
          </a:xfrm>
          <a:prstGeom prst="rect">
            <a:avLst/>
          </a:prstGeom>
          <a:solidFill>
            <a:srgbClr val="003E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cap="none" dirty="0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 Snapshots, 3 </a:t>
            </a:r>
            <a:r>
              <a:rPr lang="en-CA" sz="3200" cap="none" dirty="0" err="1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yrs</a:t>
            </a:r>
            <a:endParaRPr lang="en-CA" sz="3200" cap="none" dirty="0">
              <a:solidFill>
                <a:srgbClr val="FFCD00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cap="none" dirty="0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 of lines of code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cap="none" dirty="0">
                <a:solidFill>
                  <a:srgbClr val="FFCD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Growth over time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4704" y="5514954"/>
            <a:ext cx="4472960" cy="3305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879" y="5353936"/>
            <a:ext cx="5151379" cy="371893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2138CB-5496-46A3-8F14-BF12BA54F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65700" y="13093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0487"/>
      </p:ext>
    </p:extLst>
  </p:cSld>
  <p:clrMapOvr>
    <a:masterClrMapping/>
  </p:clrMapOvr>
  <p:transition spd="med" advTm="1440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lt;strong&gt;Smart City&lt;/strong&gt; Idea - Hurca!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338" y="4784002"/>
            <a:ext cx="5315013" cy="7944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15590" y="8938946"/>
            <a:ext cx="11219081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defRPr/>
            </a:pPr>
            <a:r>
              <a:rPr lang="en-CA" sz="4000" cap="none" dirty="0">
                <a:solidFill>
                  <a:srgbClr val="003E51"/>
                </a:solidFill>
              </a:rPr>
              <a:t>Understanding our industrial capacity</a:t>
            </a:r>
          </a:p>
          <a:p>
            <a:pPr algn="l">
              <a:defRPr/>
            </a:pPr>
            <a:endParaRPr lang="en-CA" sz="4000" cap="none" dirty="0">
              <a:solidFill>
                <a:srgbClr val="003E51"/>
              </a:solidFill>
            </a:endParaRPr>
          </a:p>
          <a:p>
            <a:pPr algn="l">
              <a:defRPr/>
            </a:pPr>
            <a:r>
              <a:rPr lang="en-CA" sz="4000" cap="none" dirty="0">
                <a:solidFill>
                  <a:srgbClr val="003E51"/>
                </a:solidFill>
              </a:rPr>
              <a:t>Applying governance </a:t>
            </a:r>
          </a:p>
          <a:p>
            <a:pPr algn="l">
              <a:defRPr/>
            </a:pPr>
            <a:endParaRPr lang="en-CA" sz="4000" cap="none" dirty="0">
              <a:solidFill>
                <a:srgbClr val="003E51"/>
              </a:solidFill>
            </a:endParaRPr>
          </a:p>
          <a:p>
            <a:pPr algn="l">
              <a:defRPr/>
            </a:pPr>
            <a:r>
              <a:rPr lang="en-CA" sz="4000" cap="none" dirty="0">
                <a:solidFill>
                  <a:srgbClr val="003E51"/>
                </a:solidFill>
              </a:rPr>
              <a:t>Driving economic prosperity</a:t>
            </a:r>
          </a:p>
          <a:p>
            <a:pPr algn="l">
              <a:defRPr/>
            </a:pPr>
            <a:endParaRPr lang="en-CA" sz="4000" cap="non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614148" y="2216431"/>
            <a:ext cx="16906045" cy="1345635"/>
          </a:xfrm>
        </p:spPr>
        <p:txBody>
          <a:bodyPr anchor="t"/>
          <a:lstStyle/>
          <a:p>
            <a:pPr algn="l"/>
            <a:r>
              <a:rPr lang="en-CA" spc="300" dirty="0">
                <a:solidFill>
                  <a:srgbClr val="003E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Building Smart Cities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4000"/>
                    </a14:imgEffect>
                    <a14:imgEffect>
                      <a14:saturation sat="2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591" y="5546058"/>
            <a:ext cx="2518750" cy="1744435"/>
          </a:xfrm>
          <a:prstGeom prst="rect">
            <a:avLst/>
          </a:prstGeom>
        </p:spPr>
      </p:pic>
      <p:pic>
        <p:nvPicPr>
          <p:cNvPr id="8" name="Picture 7" descr="downsyndromedysphagia - Other team members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97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19" y="5718993"/>
            <a:ext cx="2056710" cy="1398563"/>
          </a:xfrm>
          <a:prstGeom prst="rect">
            <a:avLst/>
          </a:prstGeom>
        </p:spPr>
      </p:pic>
      <p:pic>
        <p:nvPicPr>
          <p:cNvPr id="9" name="Picture 8" descr="Currency symbol - Wikipedi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07" y="5556261"/>
            <a:ext cx="2095500" cy="1724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78239" y="4455706"/>
            <a:ext cx="251875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defRPr/>
            </a:pPr>
            <a:r>
              <a:rPr lang="en-CA" sz="3600" cap="none" dirty="0">
                <a:solidFill>
                  <a:srgbClr val="00B0B9"/>
                </a:solidFill>
              </a:rPr>
              <a:t>Economics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99899" y="4455706"/>
            <a:ext cx="251875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defRPr/>
            </a:pPr>
            <a:r>
              <a:rPr lang="en-CA" sz="3600" cap="none" dirty="0">
                <a:solidFill>
                  <a:srgbClr val="00B0B9"/>
                </a:solidFill>
              </a:rPr>
              <a:t>People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7991" y="4455707"/>
            <a:ext cx="251875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defRPr/>
            </a:pPr>
            <a:r>
              <a:rPr lang="en-CA" sz="3600" cap="none" dirty="0">
                <a:solidFill>
                  <a:srgbClr val="00B0B9"/>
                </a:solidFill>
              </a:rPr>
              <a:t>Technology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D220A6F-048C-4505-A1AE-A9255BA54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665700" y="13093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19518"/>
      </p:ext>
    </p:extLst>
  </p:cSld>
  <p:clrMapOvr>
    <a:masterClrMapping/>
  </p:clrMapOvr>
  <p:transition spd="med" advTm="1075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9.8|15.3|24.3|29.9|3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4|42.9|53.1|6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48.4|63.1|5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23.4|30|33.1|10.7"/>
</p:tagLst>
</file>

<file path=ppt/theme/theme1.xml><?xml version="1.0" encoding="utf-8"?>
<a:theme xmlns:a="http://schemas.openxmlformats.org/drawingml/2006/main" name="FAHM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DEE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-90" normalizeH="0" baseline="0">
            <a:ln>
              <a:noFill/>
            </a:ln>
            <a:solidFill>
              <a:srgbClr val="1C1D21"/>
            </a:solidFill>
            <a:effectLst/>
            <a:uFillTx/>
            <a:latin typeface="+mj-lt"/>
            <a:ea typeface="+mj-ea"/>
            <a:cs typeface="+mj-cs"/>
            <a:sym typeface="Karl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all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ontserrat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Karla"/>
        <a:ea typeface="Karla"/>
        <a:cs typeface="Karla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DEE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-90" normalizeH="0" baseline="0">
            <a:ln>
              <a:noFill/>
            </a:ln>
            <a:solidFill>
              <a:srgbClr val="1C1D21"/>
            </a:solidFill>
            <a:effectLst/>
            <a:uFillTx/>
            <a:latin typeface="+mj-lt"/>
            <a:ea typeface="+mj-ea"/>
            <a:cs typeface="+mj-cs"/>
            <a:sym typeface="Karl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all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ontserrat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4245</TotalTime>
  <Words>275</Words>
  <Application>Microsoft Office PowerPoint</Application>
  <PresentationFormat>Custom</PresentationFormat>
  <Paragraphs>96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Helvetica Neue</vt:lpstr>
      <vt:lpstr>Karla</vt:lpstr>
      <vt:lpstr>Lora</vt:lpstr>
      <vt:lpstr>Montserrat-Bold</vt:lpstr>
      <vt:lpstr>Montserrat-Regular</vt:lpstr>
      <vt:lpstr>Roboto Light</vt:lpstr>
      <vt:lpstr>Wingdings</vt:lpstr>
      <vt:lpstr>FAHM</vt:lpstr>
      <vt:lpstr>PowerPoint Presentation</vt:lpstr>
      <vt:lpstr>Outline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Smart Cities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Left align basic slide</dc:title>
  <dc:creator>Shawn Berney</dc:creator>
  <cp:lastModifiedBy>Shawn Berney</cp:lastModifiedBy>
  <cp:revision>255</cp:revision>
  <dcterms:modified xsi:type="dcterms:W3CDTF">2018-04-08T23:32:07Z</dcterms:modified>
</cp:coreProperties>
</file>